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619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42B70C-B7CF-4526-BAAC-BFC62007AE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7F11C111-63AC-47E8-B2B1-E425AE7712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Kliknutím upravte štýl predlohy podnadpisu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8EA6C343-87A7-4246-9938-2A34C16B5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CB1D-1A45-4B4B-9534-DB7A9E2D7BDF}" type="datetimeFigureOut">
              <a:rPr lang="sk-SK" smtClean="0"/>
              <a:t>16. 9. 2022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E2BDDA6F-7AC1-4657-9995-9D50EE1355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B21E52E3-0078-4E9C-824B-2B722B676A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D991-1860-4094-92A4-12C4A650D2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6536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543A170-9C8B-48AA-8023-84035F152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C7ECA5D7-40CB-4BDF-8BC9-7487573FA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B3B6122-897C-4A00-9971-1580739B01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CB1D-1A45-4B4B-9534-DB7A9E2D7BDF}" type="datetimeFigureOut">
              <a:rPr lang="sk-SK" smtClean="0"/>
              <a:t>16. 9. 2022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BB81B84-3507-4A3A-B575-A6FD8CC86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627B5A93-F6CF-4DED-B3B1-9A70F3983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D991-1860-4094-92A4-12C4A650D2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8227915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>
            <a:extLst>
              <a:ext uri="{FF2B5EF4-FFF2-40B4-BE49-F238E27FC236}">
                <a16:creationId xmlns:a16="http://schemas.microsoft.com/office/drawing/2014/main" id="{CE2C5F21-A0D0-41DB-9700-106C775FB9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zvislý text 2">
            <a:extLst>
              <a:ext uri="{FF2B5EF4-FFF2-40B4-BE49-F238E27FC236}">
                <a16:creationId xmlns:a16="http://schemas.microsoft.com/office/drawing/2014/main" id="{73766209-8330-4EA6-B08E-C010AA3BE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F8120DA5-C315-4FF5-B753-C2B469DF6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CB1D-1A45-4B4B-9534-DB7A9E2D7BDF}" type="datetimeFigureOut">
              <a:rPr lang="sk-SK" smtClean="0"/>
              <a:t>16. 9. 2022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7E396C5B-769B-4765-89A8-3D3AADBB0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42E3974-822D-40EA-8C31-9FA3B14D3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D991-1860-4094-92A4-12C4A650D2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13066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AA6E01-0C57-40B2-AEF0-BFE9A8A4A0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C994880-8C27-43B2-8BDB-830AF8A78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5291F332-72CF-44AA-A9C5-AFFF055B7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CB1D-1A45-4B4B-9534-DB7A9E2D7BDF}" type="datetimeFigureOut">
              <a:rPr lang="sk-SK" smtClean="0"/>
              <a:t>16. 9. 2022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CBD5AED4-0061-44A0-93D9-4CC5D92377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C636C180-DC50-44A6-99CD-7145B7326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D991-1860-4094-92A4-12C4A650D2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875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EF45CB-BFE1-4508-832B-3314C4C6C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A7568F69-F1DD-441C-8EAA-CA2FCEC5B6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419A6850-459B-48DC-BEBB-29FE76214E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CB1D-1A45-4B4B-9534-DB7A9E2D7BDF}" type="datetimeFigureOut">
              <a:rPr lang="sk-SK" smtClean="0"/>
              <a:t>16. 9. 2022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1CBABC81-653F-4C3B-8AED-7B0690678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5C7A949E-0860-4C04-BC7A-C3018958F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D991-1860-4094-92A4-12C4A650D2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23625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D4D7089-2773-488F-99DF-050470AC7C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9F94281F-668E-455D-8210-549A1C51AD5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334D631C-D45F-43F3-B869-46447A6BB1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507E8086-D630-4A13-9C0F-1FF9BC839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CB1D-1A45-4B4B-9534-DB7A9E2D7BDF}" type="datetimeFigureOut">
              <a:rPr lang="sk-SK" smtClean="0"/>
              <a:t>16. 9. 2022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20198342-73CD-4A13-9111-997898531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771FF0F-40B6-4282-B911-9CCB392778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D991-1860-4094-92A4-12C4A650D2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157052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2AA855-3A29-4D08-8B01-D1BFEF6B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8AECB3D6-BAE1-447B-A1C8-14A13F788F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Zástupný objekt pre obsah 3">
            <a:extLst>
              <a:ext uri="{FF2B5EF4-FFF2-40B4-BE49-F238E27FC236}">
                <a16:creationId xmlns:a16="http://schemas.microsoft.com/office/drawing/2014/main" id="{FE153318-4967-4045-88F5-FFDFA9398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objekt pre text 4">
            <a:extLst>
              <a:ext uri="{FF2B5EF4-FFF2-40B4-BE49-F238E27FC236}">
                <a16:creationId xmlns:a16="http://schemas.microsoft.com/office/drawing/2014/main" id="{5731B620-009B-44B2-A2BE-53354A0CC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Zástupný objekt pre obsah 5">
            <a:extLst>
              <a:ext uri="{FF2B5EF4-FFF2-40B4-BE49-F238E27FC236}">
                <a16:creationId xmlns:a16="http://schemas.microsoft.com/office/drawing/2014/main" id="{EB183B09-0265-4E96-B26D-41D1550974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objekt pre dátum 6">
            <a:extLst>
              <a:ext uri="{FF2B5EF4-FFF2-40B4-BE49-F238E27FC236}">
                <a16:creationId xmlns:a16="http://schemas.microsoft.com/office/drawing/2014/main" id="{BEC8BAD3-E9BD-4BCD-82EB-F39231D92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CB1D-1A45-4B4B-9534-DB7A9E2D7BDF}" type="datetimeFigureOut">
              <a:rPr lang="sk-SK" smtClean="0"/>
              <a:t>16. 9. 2022</a:t>
            </a:fld>
            <a:endParaRPr lang="sk-SK"/>
          </a:p>
        </p:txBody>
      </p:sp>
      <p:sp>
        <p:nvSpPr>
          <p:cNvPr id="8" name="Zástupný objekt pre pätu 7">
            <a:extLst>
              <a:ext uri="{FF2B5EF4-FFF2-40B4-BE49-F238E27FC236}">
                <a16:creationId xmlns:a16="http://schemas.microsoft.com/office/drawing/2014/main" id="{FF20B0FE-BF52-4461-9216-DE0D354A7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>
            <a:extLst>
              <a:ext uri="{FF2B5EF4-FFF2-40B4-BE49-F238E27FC236}">
                <a16:creationId xmlns:a16="http://schemas.microsoft.com/office/drawing/2014/main" id="{C86516F9-BE27-49B2-885E-ED0FC05E9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D991-1860-4094-92A4-12C4A650D2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368082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45A12F-B08C-4593-8004-5C59ACF46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dátum 2">
            <a:extLst>
              <a:ext uri="{FF2B5EF4-FFF2-40B4-BE49-F238E27FC236}">
                <a16:creationId xmlns:a16="http://schemas.microsoft.com/office/drawing/2014/main" id="{6EFBFD29-E566-42C5-A964-7D5C2F90A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CB1D-1A45-4B4B-9534-DB7A9E2D7BDF}" type="datetimeFigureOut">
              <a:rPr lang="sk-SK" smtClean="0"/>
              <a:t>16. 9. 2022</a:t>
            </a:fld>
            <a:endParaRPr lang="sk-SK"/>
          </a:p>
        </p:txBody>
      </p:sp>
      <p:sp>
        <p:nvSpPr>
          <p:cNvPr id="4" name="Zástupný objekt pre pätu 3">
            <a:extLst>
              <a:ext uri="{FF2B5EF4-FFF2-40B4-BE49-F238E27FC236}">
                <a16:creationId xmlns:a16="http://schemas.microsoft.com/office/drawing/2014/main" id="{B741D604-E2D9-44D9-9EE3-66EB766E8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ED8F2EBA-1936-4770-8454-C924D502D9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D991-1860-4094-92A4-12C4A650D2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1961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>
            <a:extLst>
              <a:ext uri="{FF2B5EF4-FFF2-40B4-BE49-F238E27FC236}">
                <a16:creationId xmlns:a16="http://schemas.microsoft.com/office/drawing/2014/main" id="{E2DFDE06-DBE6-4CD9-9D29-D9BE51283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CB1D-1A45-4B4B-9534-DB7A9E2D7BDF}" type="datetimeFigureOut">
              <a:rPr lang="sk-SK" smtClean="0"/>
              <a:t>16. 9. 2022</a:t>
            </a:fld>
            <a:endParaRPr lang="sk-SK"/>
          </a:p>
        </p:txBody>
      </p:sp>
      <p:sp>
        <p:nvSpPr>
          <p:cNvPr id="3" name="Zástupný objekt pre pätu 2">
            <a:extLst>
              <a:ext uri="{FF2B5EF4-FFF2-40B4-BE49-F238E27FC236}">
                <a16:creationId xmlns:a16="http://schemas.microsoft.com/office/drawing/2014/main" id="{50FBE27D-9F63-40DB-8DBD-5C4A3A0198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>
            <a:extLst>
              <a:ext uri="{FF2B5EF4-FFF2-40B4-BE49-F238E27FC236}">
                <a16:creationId xmlns:a16="http://schemas.microsoft.com/office/drawing/2014/main" id="{B6F66E03-776A-4F20-9518-E59E81ADD4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D991-1860-4094-92A4-12C4A650D2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212634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3B513C-4269-46F6-A81E-FB3A9812BB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A0C58DFE-E322-4CCF-BA31-7129934B5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7F8A7D63-7586-4519-91F8-B31B5E42F5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EF4704D4-4E44-4C0A-8BD6-90520A434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CB1D-1A45-4B4B-9534-DB7A9E2D7BDF}" type="datetimeFigureOut">
              <a:rPr lang="sk-SK" smtClean="0"/>
              <a:t>16. 9. 2022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7F580A14-B47D-4114-8F0B-0F3B2E0BC3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6440690F-F663-4831-9E10-E4BD61BF97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D991-1860-4094-92A4-12C4A650D2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68037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80DFE3-23D4-44E0-AA94-537AED260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obrázok 2">
            <a:extLst>
              <a:ext uri="{FF2B5EF4-FFF2-40B4-BE49-F238E27FC236}">
                <a16:creationId xmlns:a16="http://schemas.microsoft.com/office/drawing/2014/main" id="{6FBCCB7C-1EE2-4F2C-A3BC-7770ADD12F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36CA02AB-D3DD-4ADF-8591-5DF511FCA33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Zástupný objekt pre dátum 4">
            <a:extLst>
              <a:ext uri="{FF2B5EF4-FFF2-40B4-BE49-F238E27FC236}">
                <a16:creationId xmlns:a16="http://schemas.microsoft.com/office/drawing/2014/main" id="{3721116B-CF48-4506-8CD9-AB4B7345E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C6CB1D-1A45-4B4B-9534-DB7A9E2D7BDF}" type="datetimeFigureOut">
              <a:rPr lang="sk-SK" smtClean="0"/>
              <a:t>16. 9. 2022</a:t>
            </a:fld>
            <a:endParaRPr lang="sk-SK"/>
          </a:p>
        </p:txBody>
      </p:sp>
      <p:sp>
        <p:nvSpPr>
          <p:cNvPr id="6" name="Zástupný objekt pre pätu 5">
            <a:extLst>
              <a:ext uri="{FF2B5EF4-FFF2-40B4-BE49-F238E27FC236}">
                <a16:creationId xmlns:a16="http://schemas.microsoft.com/office/drawing/2014/main" id="{14BFC5FB-34DB-43D4-9A6E-AF45E7B12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>
            <a:extLst>
              <a:ext uri="{FF2B5EF4-FFF2-40B4-BE49-F238E27FC236}">
                <a16:creationId xmlns:a16="http://schemas.microsoft.com/office/drawing/2014/main" id="{E70958C3-7EC6-4732-AD56-050DC993E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0D991-1860-4094-92A4-12C4A650D2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77312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7000">
              <a:srgbClr val="E3EEF7"/>
            </a:gs>
            <a:gs pos="0">
              <a:schemeClr val="bg1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>
            <a:extLst>
              <a:ext uri="{FF2B5EF4-FFF2-40B4-BE49-F238E27FC236}">
                <a16:creationId xmlns:a16="http://schemas.microsoft.com/office/drawing/2014/main" id="{E7C7EB9E-F336-4733-BB18-374CD485E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Kliknutím upravte štýl predlohy nadpisu</a:t>
            </a:r>
          </a:p>
        </p:txBody>
      </p:sp>
      <p:sp>
        <p:nvSpPr>
          <p:cNvPr id="3" name="Zástupný objekt pre text 2">
            <a:extLst>
              <a:ext uri="{FF2B5EF4-FFF2-40B4-BE49-F238E27FC236}">
                <a16:creationId xmlns:a16="http://schemas.microsoft.com/office/drawing/2014/main" id="{DFBD5070-E50F-48C7-8096-013F8799AC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objekt pre dátum 3">
            <a:extLst>
              <a:ext uri="{FF2B5EF4-FFF2-40B4-BE49-F238E27FC236}">
                <a16:creationId xmlns:a16="http://schemas.microsoft.com/office/drawing/2014/main" id="{B9E0A222-8BE4-4143-9F16-8F5CE5B7D0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C6CB1D-1A45-4B4B-9534-DB7A9E2D7BDF}" type="datetimeFigureOut">
              <a:rPr lang="sk-SK" smtClean="0"/>
              <a:t>16. 9. 2022</a:t>
            </a:fld>
            <a:endParaRPr lang="sk-SK"/>
          </a:p>
        </p:txBody>
      </p:sp>
      <p:sp>
        <p:nvSpPr>
          <p:cNvPr id="5" name="Zástupný objekt pre pätu 4">
            <a:extLst>
              <a:ext uri="{FF2B5EF4-FFF2-40B4-BE49-F238E27FC236}">
                <a16:creationId xmlns:a16="http://schemas.microsoft.com/office/drawing/2014/main" id="{0BFFD50F-517C-4CAE-B6C0-794DF6E65F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>
            <a:extLst>
              <a:ext uri="{FF2B5EF4-FFF2-40B4-BE49-F238E27FC236}">
                <a16:creationId xmlns:a16="http://schemas.microsoft.com/office/drawing/2014/main" id="{1F1C4284-D30D-447E-B43A-29EAFE93EB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0D991-1860-4094-92A4-12C4A650D27C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307393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g"/><Relationship Id="rId3" Type="http://schemas.openxmlformats.org/officeDocument/2006/relationships/image" Target="../media/image19.jpg"/><Relationship Id="rId7" Type="http://schemas.openxmlformats.org/officeDocument/2006/relationships/image" Target="../media/image23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hyperlink" Target="mailto:sosmt@sosmt.s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8000">
              <a:srgbClr val="E3EEF7"/>
            </a:gs>
            <a:gs pos="0">
              <a:schemeClr val="bg1"/>
            </a:gs>
          </a:gsLst>
          <a:path path="circle">
            <a:fillToRect l="100000" t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>
            <a:extLst>
              <a:ext uri="{FF2B5EF4-FFF2-40B4-BE49-F238E27FC236}">
                <a16:creationId xmlns:a16="http://schemas.microsoft.com/office/drawing/2014/main" id="{C88167DD-3E05-466D-BC58-C60DA4628F4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4" y="249382"/>
            <a:ext cx="2313771" cy="1675920"/>
          </a:xfrm>
          <a:prstGeom prst="rect">
            <a:avLst/>
          </a:prstGeom>
        </p:spPr>
      </p:pic>
      <p:sp>
        <p:nvSpPr>
          <p:cNvPr id="3" name="BlokTextu 2">
            <a:extLst>
              <a:ext uri="{FF2B5EF4-FFF2-40B4-BE49-F238E27FC236}">
                <a16:creationId xmlns:a16="http://schemas.microsoft.com/office/drawing/2014/main" id="{3F15563F-96A5-425D-BB5E-1317A978844D}"/>
              </a:ext>
            </a:extLst>
          </p:cNvPr>
          <p:cNvSpPr txBox="1"/>
          <p:nvPr/>
        </p:nvSpPr>
        <p:spPr>
          <a:xfrm>
            <a:off x="3501736" y="924791"/>
            <a:ext cx="7720446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200" i="1" dirty="0">
                <a:effectLst/>
                <a:cs typeface="Arial" panose="020B0604020202020204" pitchFamily="34" charset="0"/>
              </a:rPr>
              <a:t>Stredná odborná škola obchodu a služieb</a:t>
            </a:r>
          </a:p>
          <a:p>
            <a:pPr algn="ctr"/>
            <a:r>
              <a:rPr lang="sk-SK" sz="3200" i="1" dirty="0">
                <a:effectLst/>
                <a:cs typeface="Arial" panose="020B0604020202020204" pitchFamily="34" charset="0"/>
              </a:rPr>
              <a:t>Stavbárska 11, Martin</a:t>
            </a:r>
            <a:br>
              <a:rPr lang="sk-SK" sz="3200" b="1" i="1" dirty="0">
                <a:effectLst/>
                <a:cs typeface="Arial" panose="020B0604020202020204" pitchFamily="34" charset="0"/>
              </a:rPr>
            </a:br>
            <a:br>
              <a:rPr lang="sk-SK" sz="1100" dirty="0">
                <a:effectLst/>
                <a:latin typeface="Gill Sans MT Condensed" panose="020B0506020104020203" pitchFamily="34" charset="-18"/>
                <a:cs typeface="Arial" panose="020B0604020202020204" pitchFamily="34" charset="0"/>
              </a:rPr>
            </a:br>
            <a:br>
              <a:rPr lang="sk-SK" sz="1100" dirty="0">
                <a:effectLst/>
                <a:latin typeface="Gill Sans MT Condensed" panose="020B0506020104020203" pitchFamily="34" charset="-18"/>
                <a:cs typeface="Arial" panose="020B0604020202020204" pitchFamily="34" charset="0"/>
              </a:rPr>
            </a:br>
            <a:endParaRPr lang="sk-SK" dirty="0"/>
          </a:p>
        </p:txBody>
      </p:sp>
      <p:sp>
        <p:nvSpPr>
          <p:cNvPr id="5" name="BlokTextu 4">
            <a:extLst>
              <a:ext uri="{FF2B5EF4-FFF2-40B4-BE49-F238E27FC236}">
                <a16:creationId xmlns:a16="http://schemas.microsoft.com/office/drawing/2014/main" id="{50DA6364-6A1A-48BC-BB8F-F1896CE396D8}"/>
              </a:ext>
            </a:extLst>
          </p:cNvPr>
          <p:cNvSpPr txBox="1"/>
          <p:nvPr/>
        </p:nvSpPr>
        <p:spPr>
          <a:xfrm>
            <a:off x="4362552" y="3023025"/>
            <a:ext cx="70554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3600" b="1" dirty="0"/>
              <a:t>6446 K    odbor KOZMETIK</a:t>
            </a:r>
          </a:p>
          <a:p>
            <a:pPr algn="ctr"/>
            <a:r>
              <a:rPr lang="sk-SK" sz="2400" dirty="0"/>
              <a:t>Stredisko odbornej praxe </a:t>
            </a:r>
          </a:p>
          <a:p>
            <a:pPr algn="ctr"/>
            <a:r>
              <a:rPr lang="sk-SK" sz="2400" dirty="0"/>
              <a:t>Jána </a:t>
            </a:r>
            <a:r>
              <a:rPr lang="sk-SK" sz="2400" dirty="0" err="1"/>
              <a:t>Šimku</a:t>
            </a:r>
            <a:r>
              <a:rPr lang="sk-SK" sz="2400" dirty="0"/>
              <a:t> 7, Martin – </a:t>
            </a:r>
            <a:r>
              <a:rPr lang="sk-SK" sz="2400" dirty="0" err="1"/>
              <a:t>Jahodníky</a:t>
            </a:r>
            <a:endParaRPr lang="sk-SK" sz="2400" dirty="0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A83585B7-3E4A-461A-A692-D18B901454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-107722"/>
            <a:ext cx="207108" cy="215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sk-SK" altLang="sk-SK" sz="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sk-SK" altLang="sk-SK" sz="15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 descr="https://sosmt.edupage.org/global/pics/icons/Objects/c_kaddressbook.gif">
            <a:extLst>
              <a:ext uri="{FF2B5EF4-FFF2-40B4-BE49-F238E27FC236}">
                <a16:creationId xmlns:a16="http://schemas.microsoft.com/office/drawing/2014/main" id="{563227B2-5983-4E23-A6B1-D6BE381FD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279" y="5718721"/>
            <a:ext cx="6096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ĺžnik 7">
            <a:extLst>
              <a:ext uri="{FF2B5EF4-FFF2-40B4-BE49-F238E27FC236}">
                <a16:creationId xmlns:a16="http://schemas.microsoft.com/office/drawing/2014/main" id="{C5108B49-3093-4EBF-A5B1-09702CD745E0}"/>
              </a:ext>
            </a:extLst>
          </p:cNvPr>
          <p:cNvSpPr/>
          <p:nvPr/>
        </p:nvSpPr>
        <p:spPr>
          <a:xfrm>
            <a:off x="2246079" y="5638800"/>
            <a:ext cx="3076483" cy="10464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sk-SK" altLang="sk-SK" sz="44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sk-SK" alt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     Kontakt:  043/4221 655  </a:t>
            </a:r>
          </a:p>
          <a:p>
            <a:r>
              <a:rPr lang="sk-SK" alt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      043/4135 311 </a:t>
            </a:r>
            <a:endParaRPr lang="sk-SK" dirty="0"/>
          </a:p>
        </p:txBody>
      </p:sp>
      <p:sp>
        <p:nvSpPr>
          <p:cNvPr id="9" name="Obdĺžnik 8">
            <a:extLst>
              <a:ext uri="{FF2B5EF4-FFF2-40B4-BE49-F238E27FC236}">
                <a16:creationId xmlns:a16="http://schemas.microsoft.com/office/drawing/2014/main" id="{08CDEB1B-DEC9-4246-8DD6-19112030E930}"/>
              </a:ext>
            </a:extLst>
          </p:cNvPr>
          <p:cNvSpPr/>
          <p:nvPr/>
        </p:nvSpPr>
        <p:spPr>
          <a:xfrm>
            <a:off x="7157469" y="5933209"/>
            <a:ext cx="39815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https://sosmt.edupage.org/</a:t>
            </a:r>
          </a:p>
        </p:txBody>
      </p:sp>
      <p:pic>
        <p:nvPicPr>
          <p:cNvPr id="6" name="Obrázok 5">
            <a:extLst>
              <a:ext uri="{FF2B5EF4-FFF2-40B4-BE49-F238E27FC236}">
                <a16:creationId xmlns:a16="http://schemas.microsoft.com/office/drawing/2014/main" id="{8B172788-1D86-40C9-A634-9E312C7746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857" y="2330765"/>
            <a:ext cx="4610043" cy="298800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0015903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>
            <a:extLst>
              <a:ext uri="{FF2B5EF4-FFF2-40B4-BE49-F238E27FC236}">
                <a16:creationId xmlns:a16="http://schemas.microsoft.com/office/drawing/2014/main" id="{345192FC-797D-466C-BD47-1BB76EAD6B2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464" y="0"/>
            <a:ext cx="10287000" cy="6858000"/>
          </a:xfrm>
          <a:prstGeom prst="rect">
            <a:avLst/>
          </a:prstGeom>
          <a:effectLst>
            <a:softEdge rad="508000"/>
          </a:effectLst>
        </p:spPr>
      </p:pic>
      <p:sp>
        <p:nvSpPr>
          <p:cNvPr id="5" name="BlokTextu 4">
            <a:extLst>
              <a:ext uri="{FF2B5EF4-FFF2-40B4-BE49-F238E27FC236}">
                <a16:creationId xmlns:a16="http://schemas.microsoft.com/office/drawing/2014/main" id="{3F1E3BD9-A4A1-413B-A985-D1124D84F9D6}"/>
              </a:ext>
            </a:extLst>
          </p:cNvPr>
          <p:cNvSpPr txBox="1"/>
          <p:nvPr/>
        </p:nvSpPr>
        <p:spPr>
          <a:xfrm>
            <a:off x="6941127" y="5870864"/>
            <a:ext cx="63488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dirty="0"/>
              <a:t>Tešíme sa na Vás  </a:t>
            </a:r>
            <a:r>
              <a:rPr lang="sk-SK" sz="4800" dirty="0">
                <a:sym typeface="Wingdings" panose="05000000000000000000" pitchFamily="2" charset="2"/>
              </a:rPr>
              <a:t></a:t>
            </a:r>
            <a:endParaRPr lang="sk-SK" sz="4800" dirty="0"/>
          </a:p>
        </p:txBody>
      </p:sp>
    </p:spTree>
    <p:extLst>
      <p:ext uri="{BB962C8B-B14F-4D97-AF65-F5344CB8AC3E}">
        <p14:creationId xmlns:p14="http://schemas.microsoft.com/office/powerpoint/2010/main" val="35825888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ok 2">
            <a:extLst>
              <a:ext uri="{FF2B5EF4-FFF2-40B4-BE49-F238E27FC236}">
                <a16:creationId xmlns:a16="http://schemas.microsoft.com/office/drawing/2014/main" id="{6F332DD1-3E4C-40E1-B23A-6E03F24BC3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effectLst>
            <a:reflection blurRad="1270000" stA="45000" endPos="65000" dist="469900" dir="5400000" sy="-100000" algn="bl" rotWithShape="0"/>
            <a:softEdge rad="901700"/>
          </a:effectLst>
        </p:spPr>
      </p:pic>
      <p:sp>
        <p:nvSpPr>
          <p:cNvPr id="4" name="BlokTextu 3">
            <a:extLst>
              <a:ext uri="{FF2B5EF4-FFF2-40B4-BE49-F238E27FC236}">
                <a16:creationId xmlns:a16="http://schemas.microsoft.com/office/drawing/2014/main" id="{684F4054-1EE0-4AC4-84AB-169F8C0847DA}"/>
              </a:ext>
            </a:extLst>
          </p:cNvPr>
          <p:cNvSpPr txBox="1"/>
          <p:nvPr/>
        </p:nvSpPr>
        <p:spPr>
          <a:xfrm>
            <a:off x="0" y="623455"/>
            <a:ext cx="1182485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400" b="1" dirty="0">
                <a:solidFill>
                  <a:schemeClr val="bg1"/>
                </a:solidFill>
              </a:rPr>
              <a:t>Žiaci pracujú pod vedením</a:t>
            </a:r>
          </a:p>
          <a:p>
            <a:endParaRPr lang="sk-SK" sz="4400" b="1" dirty="0">
              <a:solidFill>
                <a:schemeClr val="bg1"/>
              </a:solidFill>
            </a:endParaRPr>
          </a:p>
          <a:p>
            <a:endParaRPr lang="sk-SK" sz="4400" b="1" dirty="0">
              <a:solidFill>
                <a:schemeClr val="bg1"/>
              </a:solidFill>
            </a:endParaRPr>
          </a:p>
          <a:p>
            <a:r>
              <a:rPr lang="sk-SK" sz="4400" b="1" dirty="0">
                <a:solidFill>
                  <a:schemeClr val="bg1"/>
                </a:solidFill>
              </a:rPr>
              <a:t>                 MAJSTERKY</a:t>
            </a:r>
          </a:p>
          <a:p>
            <a:r>
              <a:rPr lang="sk-SK" sz="4400" b="1" dirty="0">
                <a:solidFill>
                  <a:schemeClr val="bg1"/>
                </a:solidFill>
              </a:rPr>
              <a:t>         ODBORNÉHO VÝCVIKU</a:t>
            </a:r>
          </a:p>
          <a:p>
            <a:endParaRPr lang="sk-SK" sz="4400" b="1" dirty="0">
              <a:solidFill>
                <a:schemeClr val="bg1"/>
              </a:solidFill>
            </a:endParaRPr>
          </a:p>
          <a:p>
            <a:r>
              <a:rPr lang="sk-SK" sz="4400" b="1" dirty="0">
                <a:solidFill>
                  <a:schemeClr val="bg1"/>
                </a:solidFill>
              </a:rPr>
              <a:t>							  Lenka Hlavatová</a:t>
            </a:r>
          </a:p>
          <a:p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3198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4A9683BF-25D6-4817-A1AA-5AFEDECDF19F}"/>
              </a:ext>
            </a:extLst>
          </p:cNvPr>
          <p:cNvSpPr txBox="1"/>
          <p:nvPr/>
        </p:nvSpPr>
        <p:spPr>
          <a:xfrm>
            <a:off x="716972" y="151857"/>
            <a:ext cx="11014363" cy="7401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Absolventi tohto odboru sa naučia :</a:t>
            </a:r>
          </a:p>
          <a:p>
            <a:endParaRPr lang="sk-SK" b="1" dirty="0"/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400" b="1" dirty="0">
                <a:cs typeface="Arial" panose="020B0604020202020204" pitchFamily="34" charset="0"/>
              </a:rPr>
              <a:t>Aplikovať teoretické vedomosti v praxi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400" b="1" dirty="0">
                <a:cs typeface="Arial" panose="020B0604020202020204" pitchFamily="34" charset="0"/>
              </a:rPr>
              <a:t>Ovládať technologické postupy kozmetických úkonov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400" b="1" dirty="0">
                <a:cs typeface="Arial" panose="020B0604020202020204" pitchFamily="34" charset="0"/>
              </a:rPr>
              <a:t>Diagnostiku pleti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400" b="1" dirty="0">
                <a:cs typeface="Arial" panose="020B0604020202020204" pitchFamily="34" charset="0"/>
              </a:rPr>
              <a:t>Masáže tváre, krku a dekoltu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400" b="1" dirty="0">
                <a:cs typeface="Arial" panose="020B0604020202020204" pitchFamily="34" charset="0"/>
              </a:rPr>
              <a:t>Čistenie rôznych typov pleti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400" b="1" dirty="0">
                <a:cs typeface="Arial" panose="020B0604020202020204" pitchFamily="34" charset="0"/>
              </a:rPr>
              <a:t>Používať prístrojovú kozmetiku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sk-SK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sk-SK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sk-SK" b="1" dirty="0">
              <a:cs typeface="Arial" panose="020B0604020202020204" pitchFamily="34" charset="0"/>
            </a:endParaRP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98679C60-F9F2-435F-9A54-2DCFE07C45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6227" y="3714050"/>
            <a:ext cx="4479821" cy="2988000"/>
          </a:xfrm>
          <a:prstGeom prst="rect">
            <a:avLst/>
          </a:prstGeom>
          <a:effectLst>
            <a:softEdge rad="19050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634C1DD0-2BA4-4F82-9DA3-842F4EA2E4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4282" y="987137"/>
            <a:ext cx="2340000" cy="2340000"/>
          </a:xfrm>
          <a:prstGeom prst="rect">
            <a:avLst/>
          </a:prstGeom>
          <a:effectLst>
            <a:softEdge rad="101600"/>
          </a:effectLst>
        </p:spPr>
      </p:pic>
    </p:spTree>
    <p:extLst>
      <p:ext uri="{BB962C8B-B14F-4D97-AF65-F5344CB8AC3E}">
        <p14:creationId xmlns:p14="http://schemas.microsoft.com/office/powerpoint/2010/main" val="25191188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5A61025C-7081-44CB-9FA6-4D15243C03A2}"/>
              </a:ext>
            </a:extLst>
          </p:cNvPr>
          <p:cNvSpPr txBox="1"/>
          <p:nvPr/>
        </p:nvSpPr>
        <p:spPr>
          <a:xfrm>
            <a:off x="266700" y="283641"/>
            <a:ext cx="8956964" cy="70173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400" b="1" dirty="0">
                <a:cs typeface="Arial" panose="020B0604020202020204" pitchFamily="34" charset="0"/>
              </a:rPr>
              <a:t>Úpravu a farbenie obočia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400" b="1" dirty="0">
                <a:cs typeface="Arial" panose="020B0604020202020204" pitchFamily="34" charset="0"/>
              </a:rPr>
              <a:t>Farbenie a lepenie umelých rias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400" b="1" dirty="0">
                <a:cs typeface="Arial" panose="020B0604020202020204" pitchFamily="34" charset="0"/>
              </a:rPr>
              <a:t>Líčenie na rôzne príležitosti aj na základe módnych trendov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sk-SK" sz="24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sk-SK" sz="24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endParaRPr lang="sk-SK" sz="2400" b="1" dirty="0"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400" b="1" dirty="0">
                <a:cs typeface="Arial" panose="020B0604020202020204" pitchFamily="34" charset="0"/>
              </a:rPr>
              <a:t>Manikúra, lakovanie a zdobenie nechtov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400" b="1" dirty="0">
                <a:cs typeface="Arial" panose="020B0604020202020204" pitchFamily="34" charset="0"/>
              </a:rPr>
              <a:t>Masáž rúk</a:t>
            </a:r>
          </a:p>
          <a:p>
            <a:pPr marL="285750" indent="-285750">
              <a:lnSpc>
                <a:spcPct val="200000"/>
              </a:lnSpc>
              <a:buFontTx/>
              <a:buChar char="-"/>
            </a:pPr>
            <a:r>
              <a:rPr lang="sk-SK" sz="2400" b="1" dirty="0">
                <a:cs typeface="Arial" panose="020B0604020202020204" pitchFamily="34" charset="0"/>
              </a:rPr>
              <a:t>Depilácie rôznych častí tela</a:t>
            </a:r>
          </a:p>
          <a:p>
            <a:endParaRPr lang="sk-SK" dirty="0"/>
          </a:p>
        </p:txBody>
      </p:sp>
      <p:pic>
        <p:nvPicPr>
          <p:cNvPr id="5" name="Obrázok 4">
            <a:extLst>
              <a:ext uri="{FF2B5EF4-FFF2-40B4-BE49-F238E27FC236}">
                <a16:creationId xmlns:a16="http://schemas.microsoft.com/office/drawing/2014/main" id="{356B4C77-2199-4612-9926-503FC2F4EA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708" y="2677919"/>
            <a:ext cx="4572396" cy="1926503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Obrázok 6">
            <a:extLst>
              <a:ext uri="{FF2B5EF4-FFF2-40B4-BE49-F238E27FC236}">
                <a16:creationId xmlns:a16="http://schemas.microsoft.com/office/drawing/2014/main" id="{7DA1CBD5-66EE-4DA3-BCE6-589298EF86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8104" y="283641"/>
            <a:ext cx="2368000" cy="133200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D7EA1174-F6E0-44D3-88E4-B1F920E3F11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018294"/>
            <a:ext cx="5565476" cy="370800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E6368BE9-67E6-4D4A-98DD-214DA32949C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8786" y="283641"/>
            <a:ext cx="3840000" cy="2160000"/>
          </a:xfrm>
          <a:prstGeom prst="rect">
            <a:avLst/>
          </a:prstGeom>
          <a:effectLst>
            <a:softEdge rad="114300"/>
          </a:effectLst>
        </p:spPr>
      </p:pic>
    </p:spTree>
    <p:extLst>
      <p:ext uri="{BB962C8B-B14F-4D97-AF65-F5344CB8AC3E}">
        <p14:creationId xmlns:p14="http://schemas.microsoft.com/office/powerpoint/2010/main" val="19447075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4BBC21DF-092A-482E-B4CF-571F6F61377E}"/>
              </a:ext>
            </a:extLst>
          </p:cNvPr>
          <p:cNvSpPr txBox="1"/>
          <p:nvPr/>
        </p:nvSpPr>
        <p:spPr>
          <a:xfrm>
            <a:off x="758537" y="342900"/>
            <a:ext cx="104844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Pracujeme s kozmetikou 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21BB8B8A-F6E6-4980-A4FC-3931910443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35" y="4221226"/>
            <a:ext cx="4160000" cy="2340000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665C0ED8-0F7E-4963-ACBD-0D5F1B812D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899" y="1997296"/>
            <a:ext cx="3810000" cy="3810000"/>
          </a:xfrm>
          <a:prstGeom prst="rect">
            <a:avLst/>
          </a:prstGeom>
          <a:effectLst>
            <a:softEdge rad="139700"/>
          </a:effectLst>
        </p:spPr>
      </p:pic>
      <p:pic>
        <p:nvPicPr>
          <p:cNvPr id="11" name="Obrázok 10">
            <a:extLst>
              <a:ext uri="{FF2B5EF4-FFF2-40B4-BE49-F238E27FC236}">
                <a16:creationId xmlns:a16="http://schemas.microsoft.com/office/drawing/2014/main" id="{A6BA175A-F379-4BC2-8A56-78233DC503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10" b="15822"/>
          <a:stretch/>
        </p:blipFill>
        <p:spPr>
          <a:xfrm>
            <a:off x="186711" y="1492827"/>
            <a:ext cx="4572000" cy="2409469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61E90FE5-7528-47E0-973C-035EE689CC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275" y="477000"/>
            <a:ext cx="2952000" cy="2952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9" name="Obrázok 18">
            <a:extLst>
              <a:ext uri="{FF2B5EF4-FFF2-40B4-BE49-F238E27FC236}">
                <a16:creationId xmlns:a16="http://schemas.microsoft.com/office/drawing/2014/main" id="{9D1AFE73-676C-4EA5-B277-E8B3260360C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827" y="3902296"/>
            <a:ext cx="1800000" cy="2393513"/>
          </a:xfrm>
          <a:prstGeom prst="rect">
            <a:avLst/>
          </a:prstGeom>
          <a:effectLst>
            <a:softEdge rad="254000"/>
          </a:effectLst>
        </p:spPr>
      </p:pic>
    </p:spTree>
    <p:extLst>
      <p:ext uri="{BB962C8B-B14F-4D97-AF65-F5344CB8AC3E}">
        <p14:creationId xmlns:p14="http://schemas.microsoft.com/office/powerpoint/2010/main" val="2210117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6A1A64A7-B614-447B-869E-28471F4C1CEA}"/>
              </a:ext>
            </a:extLst>
          </p:cNvPr>
          <p:cNvSpPr txBox="1"/>
          <p:nvPr/>
        </p:nvSpPr>
        <p:spPr>
          <a:xfrm>
            <a:off x="1965613" y="457200"/>
            <a:ext cx="82607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800" b="1" dirty="0"/>
              <a:t>Prevádzka kozmetiky</a:t>
            </a:r>
          </a:p>
        </p:txBody>
      </p:sp>
      <p:pic>
        <p:nvPicPr>
          <p:cNvPr id="3" name="Obrázok 2" descr="F:\2015_2016\stredisko kozmetika\DSCF1727.JPG">
            <a:extLst>
              <a:ext uri="{FF2B5EF4-FFF2-40B4-BE49-F238E27FC236}">
                <a16:creationId xmlns:a16="http://schemas.microsoft.com/office/drawing/2014/main" id="{7C494033-26BE-40F5-A850-4A2E5D91C641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1194" y="1369479"/>
            <a:ext cx="5824805" cy="5031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ázok 3" descr="F:\2015_2016\stredisko kozmetika\DSCF1731.JPG">
            <a:extLst>
              <a:ext uri="{FF2B5EF4-FFF2-40B4-BE49-F238E27FC236}">
                <a16:creationId xmlns:a16="http://schemas.microsoft.com/office/drawing/2014/main" id="{D5BAE88E-BDD9-4298-B03C-1EA3A0FE6EE9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92239" y="1369479"/>
            <a:ext cx="5806569" cy="50313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10015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2B217E16-7D40-414F-A9E8-D90DA79C76F0}"/>
              </a:ext>
            </a:extLst>
          </p:cNvPr>
          <p:cNvSpPr txBox="1"/>
          <p:nvPr/>
        </p:nvSpPr>
        <p:spPr>
          <a:xfrm>
            <a:off x="3657599" y="550718"/>
            <a:ext cx="78867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Práce našich žiakov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7D03EA36-7177-42D8-BA55-17EAD412D4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2351" y="1585098"/>
            <a:ext cx="6247297" cy="28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3EB30C8E-C275-4705-8CB2-67D1873D9D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30" r="34892"/>
          <a:stretch/>
        </p:blipFill>
        <p:spPr>
          <a:xfrm rot="5400000">
            <a:off x="9413442" y="4494403"/>
            <a:ext cx="2317770" cy="1872000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8" name="Obrázok 7">
            <a:extLst>
              <a:ext uri="{FF2B5EF4-FFF2-40B4-BE49-F238E27FC236}">
                <a16:creationId xmlns:a16="http://schemas.microsoft.com/office/drawing/2014/main" id="{3A41B9B8-2359-4FFD-8C59-10B5680C92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05" r="15277"/>
          <a:stretch/>
        </p:blipFill>
        <p:spPr>
          <a:xfrm>
            <a:off x="2972351" y="4757881"/>
            <a:ext cx="2660073" cy="17640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" name="Obrázok 9">
            <a:extLst>
              <a:ext uri="{FF2B5EF4-FFF2-40B4-BE49-F238E27FC236}">
                <a16:creationId xmlns:a16="http://schemas.microsoft.com/office/drawing/2014/main" id="{CBCF2486-EE49-4E00-ABF2-18344AB76FD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152"/>
          <a:stretch/>
        </p:blipFill>
        <p:spPr>
          <a:xfrm rot="5400000">
            <a:off x="8725476" y="1061272"/>
            <a:ext cx="3799251" cy="2340000"/>
          </a:xfrm>
          <a:prstGeom prst="rect">
            <a:avLst/>
          </a:prstGeom>
          <a:effectLst>
            <a:softEdge rad="101600"/>
          </a:effectLst>
        </p:spPr>
      </p:pic>
      <p:pic>
        <p:nvPicPr>
          <p:cNvPr id="12" name="Obrázok 11">
            <a:extLst>
              <a:ext uri="{FF2B5EF4-FFF2-40B4-BE49-F238E27FC236}">
                <a16:creationId xmlns:a16="http://schemas.microsoft.com/office/drawing/2014/main" id="{23112DBF-BDD3-45FF-BBF3-D13DF2205A6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81"/>
          <a:stretch/>
        </p:blipFill>
        <p:spPr>
          <a:xfrm rot="5400000">
            <a:off x="-515327" y="1131582"/>
            <a:ext cx="3939872" cy="2340000"/>
          </a:xfrm>
          <a:prstGeom prst="rect">
            <a:avLst/>
          </a:prstGeom>
          <a:effectLst>
            <a:softEdge rad="279400"/>
          </a:effectLst>
        </p:spPr>
      </p:pic>
      <p:pic>
        <p:nvPicPr>
          <p:cNvPr id="14" name="Obrázok 13">
            <a:extLst>
              <a:ext uri="{FF2B5EF4-FFF2-40B4-BE49-F238E27FC236}">
                <a16:creationId xmlns:a16="http://schemas.microsoft.com/office/drawing/2014/main" id="{36F47CBE-96C7-4EBA-932C-7FEE49EA3D03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7" r="13809"/>
          <a:stretch/>
        </p:blipFill>
        <p:spPr>
          <a:xfrm>
            <a:off x="6051616" y="4559881"/>
            <a:ext cx="3098665" cy="21600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6" name="Obrázok 15">
            <a:extLst>
              <a:ext uri="{FF2B5EF4-FFF2-40B4-BE49-F238E27FC236}">
                <a16:creationId xmlns:a16="http://schemas.microsoft.com/office/drawing/2014/main" id="{18657A21-1B51-45CF-9B0E-C7B350BCCC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164" r="16683"/>
          <a:stretch/>
        </p:blipFill>
        <p:spPr>
          <a:xfrm>
            <a:off x="284607" y="4559881"/>
            <a:ext cx="2435511" cy="1836000"/>
          </a:xfrm>
          <a:prstGeom prst="rect">
            <a:avLst/>
          </a:prstGeom>
          <a:effectLst>
            <a:softEdge rad="88900"/>
          </a:effectLst>
        </p:spPr>
      </p:pic>
    </p:spTree>
    <p:extLst>
      <p:ext uri="{BB962C8B-B14F-4D97-AF65-F5344CB8AC3E}">
        <p14:creationId xmlns:p14="http://schemas.microsoft.com/office/powerpoint/2010/main" val="41343811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712B4A3A-AFC7-4CB9-9EE8-5AB3AA40A28B}"/>
              </a:ext>
            </a:extLst>
          </p:cNvPr>
          <p:cNvSpPr txBox="1"/>
          <p:nvPr/>
        </p:nvSpPr>
        <p:spPr>
          <a:xfrm>
            <a:off x="1662545" y="529939"/>
            <a:ext cx="100064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4800" b="1" dirty="0"/>
              <a:t>Aktivity našich žiakov počas štúdia</a:t>
            </a:r>
          </a:p>
        </p:txBody>
      </p:sp>
      <p:sp>
        <p:nvSpPr>
          <p:cNvPr id="4" name="BlokTextu 3">
            <a:extLst>
              <a:ext uri="{FF2B5EF4-FFF2-40B4-BE49-F238E27FC236}">
                <a16:creationId xmlns:a16="http://schemas.microsoft.com/office/drawing/2014/main" id="{061001E4-9EBE-44AB-9D39-5D284A0602E0}"/>
              </a:ext>
            </a:extLst>
          </p:cNvPr>
          <p:cNvSpPr txBox="1"/>
          <p:nvPr/>
        </p:nvSpPr>
        <p:spPr>
          <a:xfrm>
            <a:off x="812935" y="2048049"/>
            <a:ext cx="6691746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Súťaže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Ponuka služieb v domove dôchodcov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Prezentácia odboru v ZŠ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Školenia a odborné kurzy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Návšteva kozmetických salónov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400" dirty="0"/>
              <a:t>Prax v kozmetických salónoch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C642769C-895D-42CD-ABE3-B3626A1FE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48049"/>
            <a:ext cx="4803599" cy="3204000"/>
          </a:xfrm>
          <a:prstGeom prst="rect">
            <a:avLst/>
          </a:prstGeom>
          <a:effectLst>
            <a:softEdge rad="76200"/>
          </a:effectLst>
        </p:spPr>
      </p:pic>
    </p:spTree>
    <p:extLst>
      <p:ext uri="{BB962C8B-B14F-4D97-AF65-F5344CB8AC3E}">
        <p14:creationId xmlns:p14="http://schemas.microsoft.com/office/powerpoint/2010/main" val="10869978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>
            <a:extLst>
              <a:ext uri="{FF2B5EF4-FFF2-40B4-BE49-F238E27FC236}">
                <a16:creationId xmlns:a16="http://schemas.microsoft.com/office/drawing/2014/main" id="{8BA2DB17-DEA9-4966-9875-466B9273B644}"/>
              </a:ext>
            </a:extLst>
          </p:cNvPr>
          <p:cNvSpPr txBox="1"/>
          <p:nvPr/>
        </p:nvSpPr>
        <p:spPr>
          <a:xfrm>
            <a:off x="2604654" y="797510"/>
            <a:ext cx="818803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2400" b="1" dirty="0"/>
              <a:t>Dĺžka štúdia  </a:t>
            </a:r>
            <a:r>
              <a:rPr lang="sk-SK" sz="2400" dirty="0"/>
              <a:t>:  4 roky</a:t>
            </a:r>
          </a:p>
          <a:p>
            <a:pPr algn="ctr"/>
            <a:r>
              <a:rPr lang="sk-SK" sz="2400" b="1" dirty="0"/>
              <a:t>Forma ukončenia štúdia  :  </a:t>
            </a:r>
            <a:r>
              <a:rPr lang="sk-SK" sz="2400" dirty="0"/>
              <a:t>maturitná skúška</a:t>
            </a:r>
          </a:p>
          <a:p>
            <a:pPr algn="ctr"/>
            <a:r>
              <a:rPr lang="sk-SK" sz="2400" b="1" dirty="0"/>
              <a:t>Absolvent získa  :  </a:t>
            </a:r>
            <a:r>
              <a:rPr lang="sk-SK" sz="2400" dirty="0"/>
              <a:t>maturitné vysvedčenie a výučný list</a:t>
            </a:r>
          </a:p>
          <a:p>
            <a:pPr algn="ctr"/>
            <a:endParaRPr lang="sk-SK" sz="2400" dirty="0"/>
          </a:p>
          <a:p>
            <a:pPr algn="ctr"/>
            <a:endParaRPr lang="sk-SK" sz="2400" dirty="0"/>
          </a:p>
          <a:p>
            <a:pPr algn="ctr"/>
            <a:endParaRPr lang="sk-SK" sz="2400" dirty="0"/>
          </a:p>
          <a:p>
            <a:pPr algn="ctr"/>
            <a:endParaRPr lang="sk-SK" sz="2400" dirty="0"/>
          </a:p>
          <a:p>
            <a:pPr algn="ctr"/>
            <a:endParaRPr lang="sk-SK" sz="2400" dirty="0"/>
          </a:p>
          <a:p>
            <a:pPr algn="ctr"/>
            <a:endParaRPr lang="sk-SK" sz="2400" dirty="0"/>
          </a:p>
          <a:p>
            <a:pPr algn="ctr"/>
            <a:endParaRPr lang="sk-SK" sz="2400" dirty="0"/>
          </a:p>
          <a:p>
            <a:pPr algn="ctr"/>
            <a:endParaRPr lang="sk-SK" sz="2400" dirty="0"/>
          </a:p>
          <a:p>
            <a:pPr algn="ctr"/>
            <a:endParaRPr lang="sk-SK" sz="2400" dirty="0"/>
          </a:p>
          <a:p>
            <a:pPr algn="ctr"/>
            <a:r>
              <a:rPr lang="sk-SK" sz="2400" b="1" dirty="0"/>
              <a:t>Kontaktný e-mail  </a:t>
            </a:r>
            <a:r>
              <a:rPr lang="sk-SK" sz="2400" dirty="0"/>
              <a:t>:  </a:t>
            </a:r>
            <a:r>
              <a:rPr lang="sk-SK" sz="2400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sosmt@sosmt.sk</a:t>
            </a:r>
            <a:endParaRPr lang="sk-SK" sz="2400" dirty="0">
              <a:solidFill>
                <a:srgbClr val="0070C0"/>
              </a:solidFill>
            </a:endParaRPr>
          </a:p>
          <a:p>
            <a:pPr algn="ctr"/>
            <a:endParaRPr lang="sk-SK" sz="2400" dirty="0"/>
          </a:p>
          <a:p>
            <a:pPr algn="ctr"/>
            <a:r>
              <a:rPr lang="sk-SK" sz="2400" b="1" dirty="0"/>
              <a:t>Všetky potrebné informácie nájdete aj na našej pestrej stránke školy </a:t>
            </a:r>
            <a:r>
              <a:rPr lang="sk-SK" sz="2400" u="sng" dirty="0">
                <a:solidFill>
                  <a:srgbClr val="0070C0"/>
                </a:solidFill>
              </a:rPr>
              <a:t>https://sosmt.edupage.org/</a:t>
            </a:r>
          </a:p>
        </p:txBody>
      </p:sp>
      <p:pic>
        <p:nvPicPr>
          <p:cNvPr id="4" name="Obrázok 3">
            <a:extLst>
              <a:ext uri="{FF2B5EF4-FFF2-40B4-BE49-F238E27FC236}">
                <a16:creationId xmlns:a16="http://schemas.microsoft.com/office/drawing/2014/main" id="{F24D449D-D73F-481E-8CCE-FF92C12570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464" y="249382"/>
            <a:ext cx="2313771" cy="1675920"/>
          </a:xfrm>
          <a:prstGeom prst="rect">
            <a:avLst/>
          </a:prstGeom>
        </p:spPr>
      </p:pic>
      <p:pic>
        <p:nvPicPr>
          <p:cNvPr id="6" name="Obrázok 5">
            <a:extLst>
              <a:ext uri="{FF2B5EF4-FFF2-40B4-BE49-F238E27FC236}">
                <a16:creationId xmlns:a16="http://schemas.microsoft.com/office/drawing/2014/main" id="{5AEF9D97-B07D-4CE4-A91D-6D1EB5C7FF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472" y="2275609"/>
            <a:ext cx="4147200" cy="2592000"/>
          </a:xfrm>
          <a:prstGeom prst="rect">
            <a:avLst/>
          </a:prstGeom>
          <a:effectLst>
            <a:softEdge rad="304800"/>
          </a:effectLst>
        </p:spPr>
      </p:pic>
    </p:spTree>
    <p:extLst>
      <p:ext uri="{BB962C8B-B14F-4D97-AF65-F5344CB8AC3E}">
        <p14:creationId xmlns:p14="http://schemas.microsoft.com/office/powerpoint/2010/main" val="192688694"/>
      </p:ext>
    </p:extLst>
  </p:cSld>
  <p:clrMapOvr>
    <a:masterClrMapping/>
  </p:clrMapOvr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131</TotalTime>
  <Words>218</Words>
  <Application>Microsoft Office PowerPoint</Application>
  <PresentationFormat>Širokouhlá</PresentationFormat>
  <Paragraphs>60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Gill Sans MT Condensed</vt:lpstr>
      <vt:lpstr>Times New Roman</vt:lpstr>
      <vt:lpstr>Wingdings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Sobkuliaková Mária</dc:creator>
  <cp:lastModifiedBy>Sobkuliaková Mária</cp:lastModifiedBy>
  <cp:revision>21</cp:revision>
  <dcterms:created xsi:type="dcterms:W3CDTF">2022-09-15T22:01:33Z</dcterms:created>
  <dcterms:modified xsi:type="dcterms:W3CDTF">2022-09-16T07:44:13Z</dcterms:modified>
</cp:coreProperties>
</file>