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9" r:id="rId3"/>
    <p:sldId id="260" r:id="rId4"/>
    <p:sldId id="267" r:id="rId5"/>
    <p:sldId id="261" r:id="rId6"/>
    <p:sldId id="262" r:id="rId7"/>
    <p:sldId id="26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B1BD9-6ED1-49F6-B70A-F0C47D861EF4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E4162-3B91-4C77-A912-C9545AF58B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5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2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1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5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1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1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28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6DC8-3C70-4509-AF46-A05116CE2D27}" type="datetimeFigureOut">
              <a:rPr lang="sk-SK" smtClean="0"/>
              <a:t>30. 8. 2022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9679FFA-2C3F-44D8-987A-AB55C78A337E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osmt.edupag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BF808-1F63-4791-B6A8-51EA6694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66357"/>
            <a:ext cx="9603275" cy="1315687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000" b="1" dirty="0">
                <a:latin typeface="Arial Rounded MT Bold" panose="020F0704030504030204" pitchFamily="34" charset="0"/>
              </a:rPr>
              <a:t>Stredná odborná škola obchodu a služieb</a:t>
            </a:r>
            <a:br>
              <a:rPr lang="sk-SK" sz="2000" b="1" dirty="0">
                <a:latin typeface="Arial Rounded MT Bold" panose="020F0704030504030204" pitchFamily="34" charset="0"/>
              </a:rPr>
            </a:br>
            <a:br>
              <a:rPr lang="sk-SK" sz="2000" b="1" dirty="0">
                <a:latin typeface="Arial Rounded MT Bold" panose="020F0704030504030204" pitchFamily="34" charset="0"/>
              </a:rPr>
            </a:br>
            <a:r>
              <a:rPr lang="sk-SK" sz="2000" b="1" dirty="0">
                <a:latin typeface="Arial Rounded MT Bold" panose="020F0704030504030204" pitchFamily="34" charset="0"/>
              </a:rPr>
              <a:t> Stavbárska 11, Martin</a:t>
            </a:r>
            <a:br>
              <a:rPr lang="sk-SK" sz="2000" b="1" dirty="0">
                <a:latin typeface="Arial Rounded MT Bold" panose="020F0704030504030204" pitchFamily="34" charset="0"/>
              </a:rPr>
            </a:br>
            <a:br>
              <a:rPr lang="sk-SK" sz="2000" b="1" dirty="0">
                <a:latin typeface="Arial Rounded MT Bold" panose="020F0704030504030204" pitchFamily="34" charset="0"/>
              </a:rPr>
            </a:br>
            <a:br>
              <a:rPr lang="sk-SK" sz="2000" dirty="0">
                <a:latin typeface="Arial Rounded MT Bold" panose="020F0704030504030204" pitchFamily="34" charset="0"/>
              </a:rPr>
            </a:br>
            <a:br>
              <a:rPr lang="sk-SK" sz="2000" dirty="0">
                <a:latin typeface="Arial Rounded MT Bold" panose="020F0704030504030204" pitchFamily="34" charset="0"/>
              </a:rPr>
            </a:br>
            <a:br>
              <a:rPr lang="sk-SK" sz="2000" dirty="0">
                <a:latin typeface="Arial Rounded MT Bold" panose="020F0704030504030204" pitchFamily="34" charset="0"/>
              </a:rPr>
            </a:br>
            <a:br>
              <a:rPr lang="sk-SK" sz="2000" dirty="0">
                <a:latin typeface="Arial Rounded MT Bold" panose="020F0704030504030204" pitchFamily="34" charset="0"/>
              </a:rPr>
            </a:br>
            <a:r>
              <a:rPr lang="sk-SK" sz="6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kadernícke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1A59FCC-102A-4B94-8D82-CFFF607B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822" y="3048000"/>
            <a:ext cx="9603275" cy="29173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sz="3200" dirty="0">
                <a:solidFill>
                  <a:schemeClr val="accent2">
                    <a:lumMod val="75000"/>
                  </a:schemeClr>
                </a:solidFill>
              </a:rPr>
              <a:t>Odbor: KADERNÍK 6456 H</a:t>
            </a:r>
          </a:p>
          <a:p>
            <a:pPr algn="ctr">
              <a:buNone/>
            </a:pPr>
            <a:r>
              <a:rPr lang="sk-SK" sz="3200" dirty="0">
                <a:solidFill>
                  <a:schemeClr val="accent2">
                    <a:lumMod val="75000"/>
                  </a:schemeClr>
                </a:solidFill>
              </a:rPr>
              <a:t>Stredisko odbornej </a:t>
            </a:r>
            <a:r>
              <a:rPr lang="sk-SK" sz="3200" dirty="0" err="1">
                <a:solidFill>
                  <a:schemeClr val="accent2">
                    <a:lumMod val="75000"/>
                  </a:schemeClr>
                </a:solidFill>
              </a:rPr>
              <a:t>prsxe</a:t>
            </a:r>
            <a:endParaRPr lang="sk-SK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k-SK" sz="3200" dirty="0">
                <a:solidFill>
                  <a:schemeClr val="accent2">
                    <a:lumMod val="75000"/>
                  </a:schemeClr>
                </a:solidFill>
              </a:rPr>
              <a:t> J.ŠIMKU 7 MARTIN</a:t>
            </a:r>
          </a:p>
          <a:p>
            <a:pPr algn="ctr">
              <a:buNone/>
            </a:pPr>
            <a:r>
              <a:rPr lang="sk-SK" sz="3200" dirty="0" err="1">
                <a:solidFill>
                  <a:schemeClr val="accent2">
                    <a:lumMod val="75000"/>
                  </a:schemeClr>
                </a:solidFill>
              </a:rPr>
              <a:t>Tel.č</a:t>
            </a:r>
            <a:r>
              <a:rPr lang="sk-SK" sz="3200" dirty="0">
                <a:solidFill>
                  <a:schemeClr val="accent2">
                    <a:lumMod val="75000"/>
                  </a:schemeClr>
                </a:solidFill>
              </a:rPr>
              <a:t>.: 043/ 422 38 19</a:t>
            </a:r>
          </a:p>
          <a:p>
            <a:pPr algn="ctr">
              <a:buNone/>
            </a:pP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Web:  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http://sosmt.edupage.org</a:t>
            </a:r>
            <a:endParaRPr lang="sk-SK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096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C0826-5E2A-46A3-94B0-08940BAB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Majsterky odbornej výchovy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04C27-DE97-477D-87BA-3559CE80C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2800" dirty="0"/>
              <a:t>Žiaci  na SOP kadernícke pracujú pod vedením </a:t>
            </a:r>
          </a:p>
          <a:p>
            <a:pPr marL="0" indent="0" algn="ctr">
              <a:buNone/>
            </a:pPr>
            <a:endParaRPr lang="sk-SK" sz="2800" u="sng" dirty="0"/>
          </a:p>
          <a:p>
            <a:pPr marL="0" indent="0" algn="ctr">
              <a:buNone/>
            </a:pPr>
            <a:r>
              <a:rPr lang="sk-SK" sz="2800" dirty="0"/>
              <a:t>Ľubica </a:t>
            </a:r>
            <a:r>
              <a:rPr lang="sk-SK" sz="2800" dirty="0" err="1"/>
              <a:t>Hanajíková</a:t>
            </a:r>
            <a:endParaRPr lang="sk-SK" sz="2800" dirty="0"/>
          </a:p>
          <a:p>
            <a:pPr marL="0" indent="0" algn="ctr">
              <a:buNone/>
            </a:pPr>
            <a:endParaRPr lang="sk-SK" sz="2800" dirty="0"/>
          </a:p>
          <a:p>
            <a:pPr marL="0" indent="0" algn="ctr">
              <a:buNone/>
            </a:pPr>
            <a:r>
              <a:rPr lang="sk-SK" sz="2800" dirty="0"/>
              <a:t>Ing. Zuzana Buchelová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785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75863-F847-4416-BCE7-5806A55C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2941"/>
            <a:ext cx="9603275" cy="1250099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Absolventi  tohto odboru :</a:t>
            </a:r>
            <a:br>
              <a:rPr lang="sk-SK" dirty="0">
                <a:cs typeface="Times New Roman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535699-5147-45FD-8521-44C394B3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14" y="2004046"/>
            <a:ext cx="9603275" cy="390907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  <a:tabLst>
                <a:tab pos="361950" algn="l"/>
              </a:tabLst>
            </a:pPr>
            <a:r>
              <a:rPr lang="sk-SK" sz="2400" dirty="0">
                <a:solidFill>
                  <a:srgbClr val="002060"/>
                </a:solidFill>
                <a:cs typeface="Times New Roman" pitchFamily="18" charset="0"/>
              </a:rPr>
              <a:t>- samostatne zvládnu základné kadernícke úkony,</a:t>
            </a:r>
            <a:br>
              <a:rPr lang="sk-SK" sz="24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sk-SK" sz="2400" dirty="0">
                <a:solidFill>
                  <a:srgbClr val="002060"/>
                </a:solidFill>
                <a:cs typeface="Times New Roman" pitchFamily="18" charset="0"/>
              </a:rPr>
              <a:t>- ovládajú všetky technologické postupy,</a:t>
            </a:r>
            <a:br>
              <a:rPr lang="sk-SK" sz="24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sk-SK" sz="2400" dirty="0">
                <a:solidFill>
                  <a:srgbClr val="002060"/>
                </a:solidFill>
                <a:cs typeface="Times New Roman" pitchFamily="18" charset="0"/>
              </a:rPr>
              <a:t>- poznajú prípravky vlasovej kozmetiky, ich zloženie , účinky a aplikáciu,</a:t>
            </a:r>
            <a:br>
              <a:rPr lang="sk-SK" sz="24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sk-SK" sz="2400" dirty="0">
                <a:solidFill>
                  <a:srgbClr val="002060"/>
                </a:solidFill>
                <a:cs typeface="Times New Roman" pitchFamily="18" charset="0"/>
              </a:rPr>
              <a:t>- poskytujú poradenskú službu klientom,</a:t>
            </a:r>
            <a:br>
              <a:rPr lang="sk-SK" sz="24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sk-SK" sz="2400" dirty="0">
                <a:solidFill>
                  <a:srgbClr val="002060"/>
                </a:solidFill>
                <a:cs typeface="Times New Roman" pitchFamily="18" charset="0"/>
              </a:rPr>
              <a:t>- vykonávajú predaj prípravkov vlasovej kozmetiky,</a:t>
            </a:r>
            <a:br>
              <a:rPr lang="sk-SK" dirty="0">
                <a:cs typeface="Times New Roman" pitchFamily="18" charset="0"/>
              </a:rPr>
            </a:br>
            <a:r>
              <a:rPr lang="sk-SK" dirty="0">
                <a:cs typeface="Times New Roman" pitchFamily="18" charset="0"/>
              </a:rPr>
              <a:t>    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09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454331" y="2029106"/>
            <a:ext cx="10389325" cy="335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ovládajú zásady vedenia administratívy v prevádzke,</a:t>
            </a:r>
          </a:p>
          <a:p>
            <a:pPr>
              <a:lnSpc>
                <a:spcPct val="150000"/>
              </a:lnSpc>
            </a:pPr>
            <a: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výpočtovou technikou, inkasovať platby,</a:t>
            </a:r>
            <a:b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majú kultivované a spoločenské správanie,  </a:t>
            </a:r>
            <a:b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dodržiavajú bezpečnosť a ochranu zdravia pri práci,</a:t>
            </a:r>
            <a:b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sú pripravení na výkon odborných činností, pre ktoré je podmienkou </a:t>
            </a:r>
          </a:p>
          <a:p>
            <a:pPr>
              <a:lnSpc>
                <a:spcPct val="150000"/>
              </a:lnSpc>
            </a:pPr>
            <a:r>
              <a:rPr lang="sk-SK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stredné odborné vzdelanie v  odbore kaderník, v </a:t>
            </a:r>
            <a:r>
              <a:rPr lang="sk-SK" sz="240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kaderníckych salónoch.</a:t>
            </a:r>
            <a:endParaRPr lang="sk-SK" sz="24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FAF8B-F535-470A-876B-5BE51AA7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>
                <a:solidFill>
                  <a:schemeClr val="accent2">
                    <a:lumMod val="75000"/>
                  </a:schemeClr>
                </a:solidFill>
              </a:rPr>
              <a:t>Organizácia  a miesto vyučovania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CE2D956-73D3-4360-AA2F-0635C14AB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400415"/>
            <a:ext cx="4645152" cy="961010"/>
          </a:xfrm>
        </p:spPr>
        <p:txBody>
          <a:bodyPr>
            <a:normAutofit fontScale="92500" lnSpcReduction="20000"/>
          </a:bodyPr>
          <a:lstStyle/>
          <a:p>
            <a:endParaRPr lang="sk-SK" sz="2400" dirty="0">
              <a:solidFill>
                <a:schemeClr val="tx1"/>
              </a:solidFill>
            </a:endParaRPr>
          </a:p>
          <a:p>
            <a:pPr algn="ctr"/>
            <a:r>
              <a:rPr lang="sk-SK" sz="2600" dirty="0">
                <a:solidFill>
                  <a:schemeClr val="tx1"/>
                </a:solidFill>
              </a:rPr>
              <a:t>1 týždeň  </a:t>
            </a:r>
            <a:r>
              <a:rPr lang="sk-SK" sz="4000" dirty="0">
                <a:solidFill>
                  <a:srgbClr val="7030A0"/>
                </a:solidFill>
              </a:rPr>
              <a:t>PRAX</a:t>
            </a:r>
          </a:p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166845-C219-43AC-BA2D-7DA7D2C30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3901358"/>
            <a:ext cx="4645152" cy="112788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SOP J. ŠIMKU 7 MARTIN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Tel. č.: 043/ 422 38 19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9F4F6750-D632-4921-84B4-B10DAC2F7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700" y="2396667"/>
            <a:ext cx="4645152" cy="964758"/>
          </a:xfrm>
        </p:spPr>
        <p:txBody>
          <a:bodyPr>
            <a:normAutofit/>
          </a:bodyPr>
          <a:lstStyle/>
          <a:p>
            <a:pPr algn="ctr"/>
            <a:r>
              <a:rPr lang="sk-SK" sz="2400" dirty="0">
                <a:solidFill>
                  <a:schemeClr val="tx1"/>
                </a:solidFill>
              </a:rPr>
              <a:t>2 týždeň  </a:t>
            </a:r>
            <a:r>
              <a:rPr lang="sk-SK" sz="3500" dirty="0">
                <a:solidFill>
                  <a:srgbClr val="7030A0"/>
                </a:solidFill>
              </a:rPr>
              <a:t>ŠKOLA</a:t>
            </a:r>
          </a:p>
          <a:p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F692B78-DE8C-40BE-8DD2-AFE4C3E9A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700" y="3897610"/>
            <a:ext cx="4645152" cy="14668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sk-SK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SOŠ obchodu a služieb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sk-SK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STAVBÁRSKA 11, MARTIN</a:t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333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9DCFC-E51B-4C4F-8929-873D7507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Aktivity našich žiakov počas štúdia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17888E-F1F7-4976-9FC3-16F00AE3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03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solidFill>
                  <a:srgbClr val="002060"/>
                </a:solidFill>
              </a:rPr>
              <a:t>Program ERASMUS+ prax v zahraničí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002060"/>
                </a:solidFill>
              </a:rPr>
              <a:t>Ponuka služieb v domove dôchodcov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002060"/>
                </a:solidFill>
              </a:rPr>
              <a:t>Prezentácia odboru v ZŠ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002060"/>
                </a:solidFill>
              </a:rPr>
              <a:t>Školenia: produktové,  </a:t>
            </a:r>
            <a:r>
              <a:rPr lang="sk-SK" dirty="0" err="1">
                <a:solidFill>
                  <a:srgbClr val="002060"/>
                </a:solidFill>
              </a:rPr>
              <a:t>colorometria</a:t>
            </a:r>
            <a:r>
              <a:rPr lang="sk-SK" dirty="0">
                <a:solidFill>
                  <a:srgbClr val="002060"/>
                </a:solidFill>
              </a:rPr>
              <a:t>, strih, .....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002060"/>
                </a:solidFill>
              </a:rPr>
              <a:t>Súťaže: triedne, regionálne a celoslovenské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rgbClr val="002060"/>
                </a:solidFill>
              </a:rPr>
              <a:t>Exkurzie za poznaním: návšteva salónov, </a:t>
            </a:r>
            <a:r>
              <a:rPr lang="sk-SK" dirty="0" err="1">
                <a:solidFill>
                  <a:srgbClr val="002060"/>
                </a:solidFill>
              </a:rPr>
              <a:t>parochniarstva</a:t>
            </a:r>
            <a:r>
              <a:rPr lang="sk-SK" dirty="0">
                <a:solidFill>
                  <a:srgbClr val="002060"/>
                </a:solidFill>
              </a:rPr>
              <a:t> a mnoho iných aktivít</a:t>
            </a:r>
          </a:p>
          <a:p>
            <a:pPr>
              <a:lnSpc>
                <a:spcPct val="150000"/>
              </a:lnSpc>
            </a:pPr>
            <a:endParaRPr lang="sk-SK" dirty="0"/>
          </a:p>
          <a:p>
            <a:pPr>
              <a:lnSpc>
                <a:spcPct val="150000"/>
              </a:lnSpc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934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631F7-49E5-4206-965C-CFF78301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Program ERASMUS+ prax v zahraničí</a:t>
            </a:r>
            <a:br>
              <a:rPr lang="sk-SK" dirty="0">
                <a:solidFill>
                  <a:srgbClr val="002060"/>
                </a:solidFill>
              </a:rPr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BE24642-5209-40AE-8CEB-3AB919FAE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6125"/>
            <a:ext cx="4800599" cy="344963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096566F-AD48-4B5D-A45E-74B0E1A49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16125"/>
            <a:ext cx="5339854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6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0F311-4805-4E0B-B675-D36DEA1A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Práce našich žiakov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E48A926C-703B-479C-A88C-070F69860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016125"/>
            <a:ext cx="2960369" cy="3449638"/>
          </a:xfr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68AAC09-DB10-4C7B-B59B-ACCBC8B36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2016123"/>
            <a:ext cx="3054658" cy="344963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A87283F-65B6-46AA-B7ED-1FAB78609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13" y="2016125"/>
            <a:ext cx="335564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46828-3A29-4F1C-BEF0-1C73F918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>
                <a:solidFill>
                  <a:schemeClr val="accent3">
                    <a:lumMod val="75000"/>
                  </a:schemeClr>
                </a:solidFill>
              </a:rPr>
              <a:t>Práce našich žiakov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EB09E41B-6AA7-4882-B4E9-7E0050B321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2095499"/>
            <a:ext cx="4436339" cy="3152775"/>
          </a:xfr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12" name="Zástupný objekt pre obsah 11">
            <a:extLst>
              <a:ext uri="{FF2B5EF4-FFF2-40B4-BE49-F238E27FC236}">
                <a16:creationId xmlns:a16="http://schemas.microsoft.com/office/drawing/2014/main" id="{9A95851B-6F3B-4420-BB28-B19CF588BD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17" y="2095499"/>
            <a:ext cx="4438649" cy="3152775"/>
          </a:xfr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38348112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</TotalTime>
  <Words>287</Words>
  <Application>Microsoft Office PowerPoint</Application>
  <PresentationFormat>Širokouhlá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Gill Sans MT</vt:lpstr>
      <vt:lpstr>Times New Roman</vt:lpstr>
      <vt:lpstr>Galéria</vt:lpstr>
      <vt:lpstr>Stredná odborná škola obchodu a služieb   Stavbárska 11, Martin      kadernícke</vt:lpstr>
      <vt:lpstr>Majsterky odbornej výchovy</vt:lpstr>
      <vt:lpstr>Absolventi  tohto odboru : </vt:lpstr>
      <vt:lpstr>Prezentácia programu PowerPoint</vt:lpstr>
      <vt:lpstr>Organizácia  a miesto vyučovania</vt:lpstr>
      <vt:lpstr>Aktivity našich žiakov počas štúdia</vt:lpstr>
      <vt:lpstr>Program ERASMUS+ prax v zahraničí </vt:lpstr>
      <vt:lpstr>Práce našich žiakov</vt:lpstr>
      <vt:lpstr>Práce našich žiakov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odborná škola obchodu a služieb   Stavbárska 11, Martin  Stredisko odbornej praxe kadernícke</dc:title>
  <dc:creator>Zuzana Buchelová</dc:creator>
  <cp:lastModifiedBy>Buchelová Zuzana</cp:lastModifiedBy>
  <cp:revision>48</cp:revision>
  <dcterms:created xsi:type="dcterms:W3CDTF">2021-01-20T08:49:54Z</dcterms:created>
  <dcterms:modified xsi:type="dcterms:W3CDTF">2022-08-30T08:44:42Z</dcterms:modified>
</cp:coreProperties>
</file>